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3" r:id="rId4"/>
    <p:sldId id="264" r:id="rId5"/>
    <p:sldId id="261" r:id="rId6"/>
    <p:sldId id="265" r:id="rId7"/>
    <p:sldId id="266" r:id="rId8"/>
    <p:sldId id="267" r:id="rId9"/>
  </p:sldIdLst>
  <p:sldSz cx="9144000" cy="6858000" type="screen4x3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6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245" y="1"/>
            <a:ext cx="4434999" cy="356436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1E8811C2-3C4B-41DC-9482-045514B5BFC0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747628"/>
            <a:ext cx="4434999" cy="356435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245" y="6747628"/>
            <a:ext cx="4434999" cy="356435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0FAD4B52-A39E-46DC-9911-946CE9F7AD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01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84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838" y="1"/>
            <a:ext cx="4434999" cy="35684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2FA4E2EB-694D-4FEC-8AC2-BE77D6A4777B}" type="datetimeFigureOut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747216"/>
            <a:ext cx="4434999" cy="35684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838" y="6747216"/>
            <a:ext cx="4434999" cy="35684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3DA6E386-96C0-4940-AF79-3B89C073F7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06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A0DF-DF4D-4C61-85BE-BD747E65B2E0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7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223E-2EEC-4423-A821-20042144BB6F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7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B6DB-B89D-41F7-97A7-59DFD15030D0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26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B49E-B067-4D8A-89A6-03AA8F7C9643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19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ED22-BF73-49F9-900C-E9C9679E79FF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92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900A-8E52-429A-80CF-F1B820A136DC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4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94D4-C3D0-4B62-94BB-815AA1C178C5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87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91A2-741D-439C-BAFE-B92162753F51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32535-2DBB-49FF-B881-D4D2C4099336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3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1B0A-89B1-474D-98A9-E909547C6DAE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0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7E8E-8950-4CD2-926E-D55FC11307BD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6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A6250-469A-4640-9460-6222A04362D2}" type="datetime1">
              <a:rPr kumimoji="1" lang="ja-JP" altLang="en-US" smtClean="0"/>
              <a:t>2016/11/3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2BF66-1732-44A8-859A-E9B30F061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61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19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19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19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eg"/><Relationship Id="rId19" Type="http://schemas.openxmlformats.org/officeDocument/2006/relationships/image" Target="../media/image17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8188035" y="3176569"/>
            <a:ext cx="405725" cy="48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0" y="3745078"/>
            <a:ext cx="2400842" cy="1319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0" y="5180916"/>
            <a:ext cx="2292850" cy="1582485"/>
          </a:xfrm>
          <a:prstGeom prst="rect">
            <a:avLst/>
          </a:prstGeom>
        </p:spPr>
      </p:pic>
      <p:sp>
        <p:nvSpPr>
          <p:cNvPr id="6" name="テキスト ボックス 9"/>
          <p:cNvSpPr txBox="1"/>
          <p:nvPr/>
        </p:nvSpPr>
        <p:spPr>
          <a:xfrm>
            <a:off x="1373351" y="5289651"/>
            <a:ext cx="6528254" cy="104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名刺や交通系</a:t>
            </a:r>
            <a:r>
              <a:rPr kumimoji="1" lang="en-US" altLang="ja-JP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IC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カードなどにぴったり。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 err="1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こぎん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伝統のモドコ（基礎模様）から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「花ッコ」の図案を刺して、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かばんの中で毎日役立つカードケースにしましょう。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5918" y="989656"/>
            <a:ext cx="2824534" cy="3018872"/>
            <a:chOff x="-3457307" y="-1878574"/>
            <a:chExt cx="4664928" cy="4625242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57307" y="-1878574"/>
              <a:ext cx="4664928" cy="4625242"/>
            </a:xfrm>
            <a:prstGeom prst="rect">
              <a:avLst/>
            </a:prstGeom>
          </p:spPr>
        </p:pic>
        <p:sp>
          <p:nvSpPr>
            <p:cNvPr id="34" name="テキスト ボックス 19"/>
            <p:cNvSpPr txBox="1"/>
            <p:nvPr/>
          </p:nvSpPr>
          <p:spPr>
            <a:xfrm>
              <a:off x="-3418550" y="-171315"/>
              <a:ext cx="4602232" cy="99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800" b="1" dirty="0" err="1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こぎん</a:t>
              </a:r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刺しでつくる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麻のカードケース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</p:txBody>
        </p:sp>
      </p:grpSp>
      <p:sp>
        <p:nvSpPr>
          <p:cNvPr id="8" name="テキスト ボックス 20"/>
          <p:cNvSpPr txBox="1"/>
          <p:nvPr/>
        </p:nvSpPr>
        <p:spPr>
          <a:xfrm>
            <a:off x="6509401" y="210390"/>
            <a:ext cx="2356331" cy="467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初心者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 err="1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手ぶらで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sz="1400" dirty="0">
              <a:solidFill>
                <a:srgbClr val="CC33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テキスト ボックス 21"/>
          <p:cNvSpPr txBox="1"/>
          <p:nvPr/>
        </p:nvSpPr>
        <p:spPr>
          <a:xfrm>
            <a:off x="763862" y="213303"/>
            <a:ext cx="2928898" cy="407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伝統の刺し子を楽しもう！</a:t>
            </a:r>
          </a:p>
        </p:txBody>
      </p:sp>
      <p:sp>
        <p:nvSpPr>
          <p:cNvPr id="10" name="テキスト ボックス 22"/>
          <p:cNvSpPr txBox="1"/>
          <p:nvPr/>
        </p:nvSpPr>
        <p:spPr>
          <a:xfrm>
            <a:off x="2884683" y="1192680"/>
            <a:ext cx="3478687" cy="794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好きな色の糸を選んで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世界にひとつだけの</a:t>
            </a:r>
            <a:r>
              <a:rPr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作品に。</a:t>
            </a:r>
            <a:endParaRPr kumimoji="1" lang="ja-JP" altLang="en-US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514328" y="145498"/>
            <a:ext cx="2169500" cy="1231820"/>
            <a:chOff x="2109664" y="0"/>
            <a:chExt cx="5243971" cy="262534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109664" y="0"/>
              <a:ext cx="2743316" cy="2541606"/>
              <a:chOff x="2109664" y="0"/>
              <a:chExt cx="2743316" cy="2541606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64" y="20475"/>
                <a:ext cx="917013" cy="2521131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851" y="20474"/>
                <a:ext cx="708007" cy="2521131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618" y="10237"/>
                <a:ext cx="637467" cy="2521131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59" y="0"/>
                <a:ext cx="752421" cy="2521131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4704835" y="34122"/>
              <a:ext cx="2648800" cy="2591220"/>
              <a:chOff x="4704835" y="34122"/>
              <a:chExt cx="2648800" cy="2591220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835" y="34122"/>
                <a:ext cx="671431" cy="2521131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714" y="44359"/>
                <a:ext cx="830798" cy="2521131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486" y="98951"/>
                <a:ext cx="862149" cy="2521131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112" y="104211"/>
                <a:ext cx="708007" cy="2521131"/>
              </a:xfrm>
              <a:prstGeom prst="rect">
                <a:avLst/>
              </a:prstGeom>
            </p:spPr>
          </p:pic>
        </p:grp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5" y="516351"/>
            <a:ext cx="3139600" cy="321487"/>
          </a:xfrm>
          <a:prstGeom prst="rect">
            <a:avLst/>
          </a:prstGeom>
        </p:spPr>
      </p:pic>
      <p:sp>
        <p:nvSpPr>
          <p:cNvPr id="14" name="テキスト ボックス 39"/>
          <p:cNvSpPr txBox="1"/>
          <p:nvPr/>
        </p:nvSpPr>
        <p:spPr>
          <a:xfrm>
            <a:off x="6933291" y="5539946"/>
            <a:ext cx="2210709" cy="51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2016/12/11</a:t>
            </a:r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（日）</a:t>
            </a:r>
            <a:endParaRPr kumimoji="1" lang="en-US" altLang="ja-JP" sz="1800" b="1" dirty="0">
              <a:solidFill>
                <a:srgbClr val="A50021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開催！</a:t>
            </a:r>
          </a:p>
        </p:txBody>
      </p:sp>
      <p:sp>
        <p:nvSpPr>
          <p:cNvPr id="16" name="テキスト ボックス 11"/>
          <p:cNvSpPr txBox="1"/>
          <p:nvPr/>
        </p:nvSpPr>
        <p:spPr>
          <a:xfrm>
            <a:off x="358484" y="3643032"/>
            <a:ext cx="2562324" cy="796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降る雪をイメージしながら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刺しましょう。配色次第で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雰囲気が変わり、自分だけ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の作品に。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これからの時期、てづくりの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プレゼントとしても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おすすめです。</a:t>
            </a:r>
          </a:p>
        </p:txBody>
      </p:sp>
      <p:sp>
        <p:nvSpPr>
          <p:cNvPr id="17" name="テキスト ボックス 12"/>
          <p:cNvSpPr txBox="1"/>
          <p:nvPr/>
        </p:nvSpPr>
        <p:spPr>
          <a:xfrm>
            <a:off x="6503017" y="4000933"/>
            <a:ext cx="2214233" cy="90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中にもステッチを入れると、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開けるたびうれしい。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上下ふたつのポケットに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カードが入ります。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548042">
            <a:off x="1176676" y="5522928"/>
            <a:ext cx="653736" cy="57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848667" y="4404992"/>
            <a:ext cx="248489" cy="23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93760" y="2736556"/>
            <a:ext cx="455233" cy="627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テキスト ボックス 11"/>
          <p:cNvSpPr txBox="1"/>
          <p:nvPr/>
        </p:nvSpPr>
        <p:spPr>
          <a:xfrm>
            <a:off x="6172696" y="1277760"/>
            <a:ext cx="2831595" cy="468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材料や道具もすべて揃っていますので、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どなたも安心してご参加いただけます。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" y="578093"/>
            <a:ext cx="3139600" cy="3214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7" y="1916056"/>
            <a:ext cx="3317666" cy="33176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18" y="1922806"/>
            <a:ext cx="1253763" cy="12537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7" y="2379006"/>
            <a:ext cx="725956" cy="10471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2" y="2132102"/>
            <a:ext cx="568315" cy="8197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26" y="5177320"/>
            <a:ext cx="890267" cy="163470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7" y="5232354"/>
            <a:ext cx="763443" cy="11011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7" y="4951708"/>
            <a:ext cx="763443" cy="110117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9" y="5443811"/>
            <a:ext cx="611043" cy="9712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35" flipV="1">
            <a:off x="1071962" y="6382656"/>
            <a:ext cx="196729" cy="27183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4913" flipV="1">
            <a:off x="8325414" y="3169866"/>
            <a:ext cx="196729" cy="2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6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8188035" y="3176569"/>
            <a:ext cx="405725" cy="48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0" y="3745078"/>
            <a:ext cx="2400842" cy="1319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0" y="5180916"/>
            <a:ext cx="2292850" cy="1582485"/>
          </a:xfrm>
          <a:prstGeom prst="rect">
            <a:avLst/>
          </a:prstGeom>
        </p:spPr>
      </p:pic>
      <p:sp>
        <p:nvSpPr>
          <p:cNvPr id="6" name="テキスト ボックス 9"/>
          <p:cNvSpPr txBox="1"/>
          <p:nvPr/>
        </p:nvSpPr>
        <p:spPr>
          <a:xfrm>
            <a:off x="1373351" y="5289651"/>
            <a:ext cx="6528254" cy="104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名刺や交通系</a:t>
            </a:r>
            <a:r>
              <a:rPr kumimoji="1" lang="en-US" altLang="ja-JP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IC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カードなどにぴったり。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 err="1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こぎん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伝統のモドコ（基礎模様）から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「花ッコ」の図案を刺して、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かばんの中で毎日役立つカードケースにしましょう。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5918" y="989656"/>
            <a:ext cx="2824534" cy="3018872"/>
            <a:chOff x="-3457307" y="-1878574"/>
            <a:chExt cx="4664928" cy="4625242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57307" y="-1878574"/>
              <a:ext cx="4664928" cy="4625242"/>
            </a:xfrm>
            <a:prstGeom prst="rect">
              <a:avLst/>
            </a:prstGeom>
          </p:spPr>
        </p:pic>
        <p:sp>
          <p:nvSpPr>
            <p:cNvPr id="34" name="テキスト ボックス 19"/>
            <p:cNvSpPr txBox="1"/>
            <p:nvPr/>
          </p:nvSpPr>
          <p:spPr>
            <a:xfrm>
              <a:off x="-3418550" y="-171315"/>
              <a:ext cx="4602232" cy="99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800" b="1" dirty="0" err="1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こぎん</a:t>
              </a:r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刺しでつくる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麻のカードケース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</p:txBody>
        </p:sp>
      </p:grpSp>
      <p:sp>
        <p:nvSpPr>
          <p:cNvPr id="8" name="テキスト ボックス 20"/>
          <p:cNvSpPr txBox="1"/>
          <p:nvPr/>
        </p:nvSpPr>
        <p:spPr>
          <a:xfrm>
            <a:off x="6509401" y="210390"/>
            <a:ext cx="2356331" cy="467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初心者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 err="1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手ぶらで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sz="1400" dirty="0">
              <a:solidFill>
                <a:srgbClr val="CC33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テキスト ボックス 21"/>
          <p:cNvSpPr txBox="1"/>
          <p:nvPr/>
        </p:nvSpPr>
        <p:spPr>
          <a:xfrm>
            <a:off x="763862" y="213303"/>
            <a:ext cx="2928898" cy="407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伝統の刺し子を楽しもう！</a:t>
            </a:r>
          </a:p>
        </p:txBody>
      </p:sp>
      <p:sp>
        <p:nvSpPr>
          <p:cNvPr id="10" name="テキスト ボックス 22"/>
          <p:cNvSpPr txBox="1"/>
          <p:nvPr/>
        </p:nvSpPr>
        <p:spPr>
          <a:xfrm>
            <a:off x="2884683" y="1192680"/>
            <a:ext cx="3478687" cy="794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好きな色の糸を選んで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世界にひとつだけの</a:t>
            </a:r>
            <a:r>
              <a:rPr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作品に。</a:t>
            </a:r>
            <a:endParaRPr kumimoji="1" lang="ja-JP" altLang="en-US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514328" y="145498"/>
            <a:ext cx="2169500" cy="1231820"/>
            <a:chOff x="2109664" y="0"/>
            <a:chExt cx="5243971" cy="262534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109664" y="0"/>
              <a:ext cx="2743316" cy="2541606"/>
              <a:chOff x="2109664" y="0"/>
              <a:chExt cx="2743316" cy="2541606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64" y="20475"/>
                <a:ext cx="917013" cy="2521131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851" y="20474"/>
                <a:ext cx="708007" cy="2521131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618" y="10237"/>
                <a:ext cx="637467" cy="2521131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59" y="0"/>
                <a:ext cx="752421" cy="2521131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4704835" y="34122"/>
              <a:ext cx="2648800" cy="2591220"/>
              <a:chOff x="4704835" y="34122"/>
              <a:chExt cx="2648800" cy="2591220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835" y="34122"/>
                <a:ext cx="671431" cy="2521131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714" y="44359"/>
                <a:ext cx="830798" cy="2521131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486" y="98951"/>
                <a:ext cx="862149" cy="2521131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112" y="104211"/>
                <a:ext cx="708007" cy="2521131"/>
              </a:xfrm>
              <a:prstGeom prst="rect">
                <a:avLst/>
              </a:prstGeom>
            </p:spPr>
          </p:pic>
        </p:grp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5" y="516351"/>
            <a:ext cx="3139600" cy="321487"/>
          </a:xfrm>
          <a:prstGeom prst="rect">
            <a:avLst/>
          </a:prstGeom>
        </p:spPr>
      </p:pic>
      <p:sp>
        <p:nvSpPr>
          <p:cNvPr id="14" name="テキスト ボックス 39"/>
          <p:cNvSpPr txBox="1"/>
          <p:nvPr/>
        </p:nvSpPr>
        <p:spPr>
          <a:xfrm>
            <a:off x="6933291" y="5539946"/>
            <a:ext cx="2210709" cy="51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2016/12/11</a:t>
            </a:r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（日）</a:t>
            </a:r>
            <a:endParaRPr kumimoji="1" lang="en-US" altLang="ja-JP" sz="1800" b="1" dirty="0">
              <a:solidFill>
                <a:srgbClr val="A50021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開催！</a:t>
            </a:r>
          </a:p>
        </p:txBody>
      </p:sp>
      <p:sp>
        <p:nvSpPr>
          <p:cNvPr id="16" name="テキスト ボックス 11"/>
          <p:cNvSpPr txBox="1"/>
          <p:nvPr/>
        </p:nvSpPr>
        <p:spPr>
          <a:xfrm>
            <a:off x="358484" y="3643032"/>
            <a:ext cx="2562324" cy="796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降る雪をイメージしながら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刺しましょう。配色次第で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雰囲気が変わり、自分だけ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の作品に。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これからの時期、てづくりの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プレゼントとしても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おすすめです。</a:t>
            </a:r>
          </a:p>
        </p:txBody>
      </p:sp>
      <p:sp>
        <p:nvSpPr>
          <p:cNvPr id="17" name="テキスト ボックス 12"/>
          <p:cNvSpPr txBox="1"/>
          <p:nvPr/>
        </p:nvSpPr>
        <p:spPr>
          <a:xfrm>
            <a:off x="6503017" y="4000933"/>
            <a:ext cx="2214233" cy="90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中にもステッチを入れると、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開けるたびうれしい。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上下ふたつのポケットに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カードが入ります。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548042">
            <a:off x="1176676" y="5522928"/>
            <a:ext cx="653736" cy="57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848667" y="4404992"/>
            <a:ext cx="248489" cy="23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93760" y="2736556"/>
            <a:ext cx="455233" cy="627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テキスト ボックス 11"/>
          <p:cNvSpPr txBox="1"/>
          <p:nvPr/>
        </p:nvSpPr>
        <p:spPr>
          <a:xfrm>
            <a:off x="6172696" y="1277760"/>
            <a:ext cx="2831595" cy="468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材料や道具もすべて揃っていますので、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どなたも安心してご参加いただけます。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" y="578093"/>
            <a:ext cx="3139600" cy="3214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7" y="1916056"/>
            <a:ext cx="3317666" cy="33176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18" y="1922806"/>
            <a:ext cx="1253763" cy="12537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7" y="2379006"/>
            <a:ext cx="725956" cy="10471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2" y="2132102"/>
            <a:ext cx="568315" cy="8197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26" y="5177320"/>
            <a:ext cx="890267" cy="163470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7" y="5232354"/>
            <a:ext cx="763443" cy="11011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7" y="4951708"/>
            <a:ext cx="763443" cy="110117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9" y="5443811"/>
            <a:ext cx="611043" cy="9712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35" flipV="1">
            <a:off x="1071962" y="6382656"/>
            <a:ext cx="196729" cy="27183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4913" flipV="1">
            <a:off x="8325414" y="3169866"/>
            <a:ext cx="196729" cy="2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8188035" y="3176569"/>
            <a:ext cx="405725" cy="48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0" y="3745078"/>
            <a:ext cx="2400842" cy="1319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0" y="5180916"/>
            <a:ext cx="2292850" cy="1582485"/>
          </a:xfrm>
          <a:prstGeom prst="rect">
            <a:avLst/>
          </a:prstGeom>
        </p:spPr>
      </p:pic>
      <p:sp>
        <p:nvSpPr>
          <p:cNvPr id="6" name="テキスト ボックス 9"/>
          <p:cNvSpPr txBox="1"/>
          <p:nvPr/>
        </p:nvSpPr>
        <p:spPr>
          <a:xfrm>
            <a:off x="1373351" y="5289651"/>
            <a:ext cx="6528254" cy="104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名刺や交通系</a:t>
            </a:r>
            <a:r>
              <a:rPr kumimoji="1" lang="en-US" altLang="ja-JP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IC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カードなどにぴったり。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 err="1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こぎん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伝統のモドコ（基礎模様）から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「花ッコ」の図案を刺して、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かばんの中で毎日役立つカードケースにしましょう。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5918" y="989656"/>
            <a:ext cx="2824534" cy="3018872"/>
            <a:chOff x="-3457307" y="-1878574"/>
            <a:chExt cx="4664928" cy="4625242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57307" y="-1878574"/>
              <a:ext cx="4664928" cy="4625242"/>
            </a:xfrm>
            <a:prstGeom prst="rect">
              <a:avLst/>
            </a:prstGeom>
          </p:spPr>
        </p:pic>
        <p:sp>
          <p:nvSpPr>
            <p:cNvPr id="34" name="テキスト ボックス 19"/>
            <p:cNvSpPr txBox="1"/>
            <p:nvPr/>
          </p:nvSpPr>
          <p:spPr>
            <a:xfrm>
              <a:off x="-3418550" y="-171315"/>
              <a:ext cx="4602232" cy="99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800" b="1" dirty="0" err="1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こぎん</a:t>
              </a:r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刺しでつくる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麻のカードケース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</p:txBody>
        </p:sp>
      </p:grpSp>
      <p:sp>
        <p:nvSpPr>
          <p:cNvPr id="8" name="テキスト ボックス 20"/>
          <p:cNvSpPr txBox="1"/>
          <p:nvPr/>
        </p:nvSpPr>
        <p:spPr>
          <a:xfrm>
            <a:off x="6509401" y="210390"/>
            <a:ext cx="2356331" cy="467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初心者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 err="1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手ぶらで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sz="1400" dirty="0">
              <a:solidFill>
                <a:srgbClr val="CC33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テキスト ボックス 21"/>
          <p:cNvSpPr txBox="1"/>
          <p:nvPr/>
        </p:nvSpPr>
        <p:spPr>
          <a:xfrm>
            <a:off x="763862" y="213303"/>
            <a:ext cx="2928898" cy="407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伝統の刺し子を楽しもう！</a:t>
            </a:r>
          </a:p>
        </p:txBody>
      </p:sp>
      <p:sp>
        <p:nvSpPr>
          <p:cNvPr id="10" name="テキスト ボックス 22"/>
          <p:cNvSpPr txBox="1"/>
          <p:nvPr/>
        </p:nvSpPr>
        <p:spPr>
          <a:xfrm>
            <a:off x="2884683" y="1192680"/>
            <a:ext cx="3478687" cy="794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好きな色の糸を選んで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世界にひとつだけの</a:t>
            </a:r>
            <a:r>
              <a:rPr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作品に。</a:t>
            </a:r>
            <a:endParaRPr kumimoji="1" lang="ja-JP" altLang="en-US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514328" y="145498"/>
            <a:ext cx="2169500" cy="1231820"/>
            <a:chOff x="2109664" y="0"/>
            <a:chExt cx="5243971" cy="262534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109664" y="0"/>
              <a:ext cx="2743316" cy="2541606"/>
              <a:chOff x="2109664" y="0"/>
              <a:chExt cx="2743316" cy="2541606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64" y="20475"/>
                <a:ext cx="917013" cy="2521131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851" y="20474"/>
                <a:ext cx="708007" cy="2521131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618" y="10237"/>
                <a:ext cx="637467" cy="2521131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59" y="0"/>
                <a:ext cx="752421" cy="2521131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4704835" y="34122"/>
              <a:ext cx="2648800" cy="2591220"/>
              <a:chOff x="4704835" y="34122"/>
              <a:chExt cx="2648800" cy="2591220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835" y="34122"/>
                <a:ext cx="671431" cy="2521131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714" y="44359"/>
                <a:ext cx="830798" cy="2521131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486" y="98951"/>
                <a:ext cx="862149" cy="2521131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112" y="104211"/>
                <a:ext cx="708007" cy="2521131"/>
              </a:xfrm>
              <a:prstGeom prst="rect">
                <a:avLst/>
              </a:prstGeom>
            </p:spPr>
          </p:pic>
        </p:grp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5" y="516351"/>
            <a:ext cx="3139600" cy="321487"/>
          </a:xfrm>
          <a:prstGeom prst="rect">
            <a:avLst/>
          </a:prstGeom>
        </p:spPr>
      </p:pic>
      <p:sp>
        <p:nvSpPr>
          <p:cNvPr id="14" name="テキスト ボックス 39"/>
          <p:cNvSpPr txBox="1"/>
          <p:nvPr/>
        </p:nvSpPr>
        <p:spPr>
          <a:xfrm>
            <a:off x="6933291" y="5539946"/>
            <a:ext cx="2210709" cy="51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2016/12/11</a:t>
            </a:r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（日）</a:t>
            </a:r>
            <a:endParaRPr kumimoji="1" lang="en-US" altLang="ja-JP" sz="1800" b="1" dirty="0">
              <a:solidFill>
                <a:srgbClr val="A50021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開催！</a:t>
            </a:r>
          </a:p>
        </p:txBody>
      </p:sp>
      <p:sp>
        <p:nvSpPr>
          <p:cNvPr id="16" name="テキスト ボックス 11"/>
          <p:cNvSpPr txBox="1"/>
          <p:nvPr/>
        </p:nvSpPr>
        <p:spPr>
          <a:xfrm>
            <a:off x="358484" y="3643032"/>
            <a:ext cx="2562324" cy="796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降る雪をイメージしながら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刺しましょう。配色次第で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雰囲気が変わり、自分だけ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の作品に。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これからの時期、てづくりの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プレゼントとしても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おすすめです。</a:t>
            </a:r>
          </a:p>
        </p:txBody>
      </p:sp>
      <p:sp>
        <p:nvSpPr>
          <p:cNvPr id="17" name="テキスト ボックス 12"/>
          <p:cNvSpPr txBox="1"/>
          <p:nvPr/>
        </p:nvSpPr>
        <p:spPr>
          <a:xfrm>
            <a:off x="6503017" y="4000933"/>
            <a:ext cx="2214233" cy="90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中にもステッチを入れると、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開けるたびうれしい。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上下ふたつのポケットに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カードが入ります。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548042">
            <a:off x="1176676" y="5522928"/>
            <a:ext cx="653736" cy="57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848667" y="4404992"/>
            <a:ext cx="248489" cy="23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93760" y="2736556"/>
            <a:ext cx="455233" cy="627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テキスト ボックス 11"/>
          <p:cNvSpPr txBox="1"/>
          <p:nvPr/>
        </p:nvSpPr>
        <p:spPr>
          <a:xfrm>
            <a:off x="6172696" y="1277760"/>
            <a:ext cx="2831595" cy="468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材料や道具もすべて揃っていますので、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どなたも安心してご参加いただけます。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" y="578093"/>
            <a:ext cx="3139600" cy="3214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7" y="1916056"/>
            <a:ext cx="3317666" cy="33176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18" y="1922806"/>
            <a:ext cx="1253763" cy="12537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7" y="2379006"/>
            <a:ext cx="725956" cy="10471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2" y="2132102"/>
            <a:ext cx="568315" cy="8197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26" y="5177320"/>
            <a:ext cx="890267" cy="163470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7" y="5232354"/>
            <a:ext cx="763443" cy="11011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7" y="4951708"/>
            <a:ext cx="763443" cy="110117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9" y="5443811"/>
            <a:ext cx="611043" cy="9712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35" flipV="1">
            <a:off x="1071962" y="6382656"/>
            <a:ext cx="196729" cy="27183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4913" flipV="1">
            <a:off x="8325414" y="3169866"/>
            <a:ext cx="196729" cy="2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8188035" y="3176569"/>
            <a:ext cx="405725" cy="480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0" y="3745078"/>
            <a:ext cx="2400842" cy="1319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0" y="5180916"/>
            <a:ext cx="2292850" cy="1582485"/>
          </a:xfrm>
          <a:prstGeom prst="rect">
            <a:avLst/>
          </a:prstGeom>
        </p:spPr>
      </p:pic>
      <p:sp>
        <p:nvSpPr>
          <p:cNvPr id="6" name="テキスト ボックス 9"/>
          <p:cNvSpPr txBox="1"/>
          <p:nvPr/>
        </p:nvSpPr>
        <p:spPr>
          <a:xfrm>
            <a:off x="1373351" y="5289651"/>
            <a:ext cx="6528254" cy="1043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名刺や交通系</a:t>
            </a:r>
            <a:r>
              <a:rPr kumimoji="1" lang="en-US" altLang="ja-JP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IC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カードなどにぴったり。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 err="1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こぎん</a:t>
            </a: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伝統のモドコ（基礎模様）から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「花ッコ」の図案を刺して、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かばんの中で毎日役立つカードケースにしましょう。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5918" y="989656"/>
            <a:ext cx="2824534" cy="3018872"/>
            <a:chOff x="-3457307" y="-1878574"/>
            <a:chExt cx="4664928" cy="4625242"/>
          </a:xfrm>
        </p:grpSpPr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57307" y="-1878574"/>
              <a:ext cx="4664928" cy="4625242"/>
            </a:xfrm>
            <a:prstGeom prst="rect">
              <a:avLst/>
            </a:prstGeom>
          </p:spPr>
        </p:pic>
        <p:sp>
          <p:nvSpPr>
            <p:cNvPr id="34" name="テキスト ボックス 19"/>
            <p:cNvSpPr txBox="1"/>
            <p:nvPr/>
          </p:nvSpPr>
          <p:spPr>
            <a:xfrm>
              <a:off x="-3418550" y="-171315"/>
              <a:ext cx="4602232" cy="990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800" b="1" dirty="0" err="1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こぎん</a:t>
              </a:r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刺しでつくる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  <a:p>
              <a:pPr algn="ctr"/>
              <a:r>
                <a:rPr kumimoji="1" lang="ja-JP" altLang="en-US" sz="1800" b="1" dirty="0">
                  <a:latin typeface="はんなり明朝" panose="02000600000000000000" pitchFamily="50" charset="-128"/>
                  <a:ea typeface="はんなり明朝" panose="02000600000000000000" pitchFamily="50" charset="-128"/>
                </a:rPr>
                <a:t>麻のカードケース</a:t>
              </a:r>
              <a:endParaRPr kumimoji="1" lang="en-US" altLang="ja-JP" sz="1800" b="1" dirty="0">
                <a:latin typeface="はんなり明朝" panose="02000600000000000000" pitchFamily="50" charset="-128"/>
                <a:ea typeface="はんなり明朝" panose="02000600000000000000" pitchFamily="50" charset="-128"/>
              </a:endParaRPr>
            </a:p>
          </p:txBody>
        </p:sp>
      </p:grpSp>
      <p:sp>
        <p:nvSpPr>
          <p:cNvPr id="8" name="テキスト ボックス 20"/>
          <p:cNvSpPr txBox="1"/>
          <p:nvPr/>
        </p:nvSpPr>
        <p:spPr>
          <a:xfrm>
            <a:off x="6509401" y="210390"/>
            <a:ext cx="2356331" cy="467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初心者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 err="1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、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手ぶらで</a:t>
            </a:r>
            <a:r>
              <a:rPr lang="en-US" altLang="ja-JP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OK</a:t>
            </a:r>
            <a:r>
              <a:rPr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！</a:t>
            </a:r>
            <a:endParaRPr kumimoji="1" lang="ja-JP" altLang="en-US" sz="1400" dirty="0">
              <a:solidFill>
                <a:srgbClr val="CC33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9" name="テキスト ボックス 21"/>
          <p:cNvSpPr txBox="1"/>
          <p:nvPr/>
        </p:nvSpPr>
        <p:spPr>
          <a:xfrm>
            <a:off x="763862" y="213303"/>
            <a:ext cx="2928898" cy="407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rgbClr val="CC33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伝統の刺し子を楽しもう！</a:t>
            </a:r>
          </a:p>
        </p:txBody>
      </p:sp>
      <p:sp>
        <p:nvSpPr>
          <p:cNvPr id="10" name="テキスト ボックス 22"/>
          <p:cNvSpPr txBox="1"/>
          <p:nvPr/>
        </p:nvSpPr>
        <p:spPr>
          <a:xfrm>
            <a:off x="2884683" y="1192680"/>
            <a:ext cx="3478687" cy="7943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好きな色の糸を選んで</a:t>
            </a:r>
            <a:endParaRPr kumimoji="1" lang="en-US" altLang="ja-JP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世界にひとつだけの</a:t>
            </a:r>
            <a:r>
              <a:rPr lang="ja-JP" altLang="en-US" sz="16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作品に。</a:t>
            </a:r>
            <a:endParaRPr kumimoji="1" lang="ja-JP" altLang="en-US" sz="16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514328" y="145498"/>
            <a:ext cx="2169500" cy="1231820"/>
            <a:chOff x="2109664" y="0"/>
            <a:chExt cx="5243971" cy="262534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109664" y="0"/>
              <a:ext cx="2743316" cy="2541606"/>
              <a:chOff x="2109664" y="0"/>
              <a:chExt cx="2743316" cy="2541606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664" y="20475"/>
                <a:ext cx="917013" cy="2521131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851" y="20474"/>
                <a:ext cx="708007" cy="2521131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618" y="10237"/>
                <a:ext cx="637467" cy="2521131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0559" y="0"/>
                <a:ext cx="752421" cy="2521131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4704835" y="34122"/>
              <a:ext cx="2648800" cy="2591220"/>
              <a:chOff x="4704835" y="34122"/>
              <a:chExt cx="2648800" cy="2591220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835" y="34122"/>
                <a:ext cx="671431" cy="2521131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4714" y="44359"/>
                <a:ext cx="830798" cy="2521131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1486" y="98951"/>
                <a:ext cx="862149" cy="2521131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112" y="104211"/>
                <a:ext cx="708007" cy="2521131"/>
              </a:xfrm>
              <a:prstGeom prst="rect">
                <a:avLst/>
              </a:prstGeom>
            </p:spPr>
          </p:pic>
        </p:grp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05" y="516351"/>
            <a:ext cx="3139600" cy="321487"/>
          </a:xfrm>
          <a:prstGeom prst="rect">
            <a:avLst/>
          </a:prstGeom>
        </p:spPr>
      </p:pic>
      <p:sp>
        <p:nvSpPr>
          <p:cNvPr id="14" name="テキスト ボックス 39"/>
          <p:cNvSpPr txBox="1"/>
          <p:nvPr/>
        </p:nvSpPr>
        <p:spPr>
          <a:xfrm>
            <a:off x="6933291" y="5539946"/>
            <a:ext cx="2210709" cy="513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2016/12/11</a:t>
            </a:r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（日）</a:t>
            </a:r>
            <a:endParaRPr kumimoji="1" lang="en-US" altLang="ja-JP" sz="1800" b="1" dirty="0">
              <a:solidFill>
                <a:srgbClr val="A50021"/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sz="1800" b="1" dirty="0">
                <a:solidFill>
                  <a:srgbClr val="A50021"/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開催！</a:t>
            </a:r>
          </a:p>
        </p:txBody>
      </p:sp>
      <p:sp>
        <p:nvSpPr>
          <p:cNvPr id="16" name="テキスト ボックス 11"/>
          <p:cNvSpPr txBox="1"/>
          <p:nvPr/>
        </p:nvSpPr>
        <p:spPr>
          <a:xfrm>
            <a:off x="358484" y="3643032"/>
            <a:ext cx="2562324" cy="796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降る雪をイメージしながら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刺しましょう。配色次第で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雰囲気が変わり、自分だけ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の作品に。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これからの時期、てづくりの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プレゼントとしても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おすすめです。</a:t>
            </a:r>
          </a:p>
        </p:txBody>
      </p:sp>
      <p:sp>
        <p:nvSpPr>
          <p:cNvPr id="17" name="テキスト ボックス 12"/>
          <p:cNvSpPr txBox="1"/>
          <p:nvPr/>
        </p:nvSpPr>
        <p:spPr>
          <a:xfrm>
            <a:off x="6503017" y="4000933"/>
            <a:ext cx="2214233" cy="90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中にもステッチを入れると、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開けるたびうれしい。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上下ふたつのポケットに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カードが入ります。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548042">
            <a:off x="1176676" y="5522928"/>
            <a:ext cx="653736" cy="577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848667" y="4404992"/>
            <a:ext cx="248489" cy="235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8593760" y="2736556"/>
            <a:ext cx="455233" cy="627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2" name="テキスト ボックス 11"/>
          <p:cNvSpPr txBox="1"/>
          <p:nvPr/>
        </p:nvSpPr>
        <p:spPr>
          <a:xfrm>
            <a:off x="6172696" y="1277760"/>
            <a:ext cx="2831595" cy="4681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材料や道具もすべて揃っていますので、</a:t>
            </a:r>
            <a:endParaRPr kumimoji="1" lang="en-US" altLang="ja-JP" sz="1200" dirty="0"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200" dirty="0"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どなたも安心してご参加いただけます。</a:t>
            </a:r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" y="578093"/>
            <a:ext cx="3139600" cy="3214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47" y="1916056"/>
            <a:ext cx="3317666" cy="33176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18" y="1922806"/>
            <a:ext cx="1253763" cy="12537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057" y="2379006"/>
            <a:ext cx="725956" cy="10471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2" y="2132102"/>
            <a:ext cx="568315" cy="81972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26" y="5177320"/>
            <a:ext cx="890267" cy="163470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87" y="5232354"/>
            <a:ext cx="763443" cy="11011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7" y="4951708"/>
            <a:ext cx="763443" cy="110117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9" y="5443811"/>
            <a:ext cx="611043" cy="9712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535" flipV="1">
            <a:off x="1071962" y="6382656"/>
            <a:ext cx="196729" cy="27183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4913" flipV="1">
            <a:off x="8325414" y="3169866"/>
            <a:ext cx="196729" cy="2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2" y="81031"/>
            <a:ext cx="3680484" cy="3486699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90" y="-147629"/>
            <a:ext cx="5727317" cy="7005629"/>
          </a:xfrm>
          <a:prstGeom prst="rect">
            <a:avLst/>
          </a:prstGeom>
        </p:spPr>
      </p:pic>
      <p:sp>
        <p:nvSpPr>
          <p:cNvPr id="5" name="テキスト ボックス 166"/>
          <p:cNvSpPr txBox="1"/>
          <p:nvPr/>
        </p:nvSpPr>
        <p:spPr>
          <a:xfrm>
            <a:off x="5329302" y="2614801"/>
            <a:ext cx="3723872" cy="9529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お申込・お問合せは、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Hamano-</a:t>
            </a:r>
            <a:r>
              <a:rPr kumimoji="1" lang="en-US" altLang="ja-JP" sz="1400" dirty="0" err="1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ya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または</a:t>
            </a:r>
            <a:r>
              <a:rPr kumimoji="1" lang="ja-JP" altLang="en-US" sz="1400" dirty="0" err="1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こぎん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刺し絵糸まで。</a:t>
            </a:r>
          </a:p>
        </p:txBody>
      </p:sp>
      <p:sp>
        <p:nvSpPr>
          <p:cNvPr id="6" name="テキスト ボックス 167"/>
          <p:cNvSpPr txBox="1"/>
          <p:nvPr/>
        </p:nvSpPr>
        <p:spPr>
          <a:xfrm>
            <a:off x="5547727" y="512366"/>
            <a:ext cx="4066387" cy="16923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日時：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年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月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11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日（日）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～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15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参加費：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4,200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円　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　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材料費込。お茶お菓子つき。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会場：　川越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Hamano-</a:t>
            </a:r>
            <a:r>
              <a:rPr kumimoji="1" lang="en-US" altLang="ja-JP" sz="1600" dirty="0" err="1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ya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ja-JP" altLang="en-US" sz="105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876801" y="3791126"/>
            <a:ext cx="4850296" cy="3045123"/>
            <a:chOff x="3848758" y="2843325"/>
            <a:chExt cx="6349304" cy="5912559"/>
          </a:xfrm>
        </p:grpSpPr>
        <p:pic>
          <p:nvPicPr>
            <p:cNvPr id="14" name="図 13" descr="083-0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0820" y="2843325"/>
              <a:ext cx="4704469" cy="5912559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848758" y="3041340"/>
              <a:ext cx="6349304" cy="5386466"/>
              <a:chOff x="3848758" y="3041340"/>
              <a:chExt cx="6349304" cy="5386466"/>
            </a:xfrm>
          </p:grpSpPr>
          <p:sp>
            <p:nvSpPr>
              <p:cNvPr id="16" name="テキスト ボックス 6"/>
              <p:cNvSpPr txBox="1"/>
              <p:nvPr/>
            </p:nvSpPr>
            <p:spPr>
              <a:xfrm>
                <a:off x="3848758" y="3041340"/>
                <a:ext cx="6349304" cy="53864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 </a:t>
                </a:r>
                <a:r>
                  <a:rPr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絵糸</a:t>
                </a:r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伝統の</a:t>
                </a:r>
                <a:r>
                  <a:rPr kumimoji="1" lang="ja-JP" altLang="en-US" sz="14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カラフルに、ライトに。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生活の中で使うぜいたくを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楽しめる雑貨を制作。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オンラインストア・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イベント・ワークショップや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百貨店への出展など。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05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TEL</a:t>
                </a:r>
                <a:r>
                  <a:rPr lang="ja-JP" altLang="en-US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：</a:t>
                </a:r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090-6015-2090</a:t>
                </a:r>
              </a:p>
              <a:p>
                <a:pPr algn="ctr"/>
                <a:r>
                  <a:rPr lang="en-US" altLang="ja-JP" sz="1400" dirty="0" err="1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MAIL:mail@kogin-eito.com</a:t>
                </a:r>
                <a:endParaRPr lang="en-US" altLang="ja-JP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http://kogin-eito.com</a:t>
                </a:r>
                <a:endParaRPr kumimoji="1" lang="ja-JP" altLang="en-US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</p:txBody>
          </p:sp>
          <p:pic>
            <p:nvPicPr>
              <p:cNvPr id="17" name="図 16" descr="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50031" y="3122660"/>
                <a:ext cx="614724" cy="768893"/>
              </a:xfrm>
              <a:prstGeom prst="roundRect">
                <a:avLst>
                  <a:gd name="adj" fmla="val 9276"/>
                </a:avLst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1233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2" y="81031"/>
            <a:ext cx="3680484" cy="3486699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90" y="-147629"/>
            <a:ext cx="5727317" cy="7005629"/>
          </a:xfrm>
          <a:prstGeom prst="rect">
            <a:avLst/>
          </a:prstGeom>
        </p:spPr>
      </p:pic>
      <p:sp>
        <p:nvSpPr>
          <p:cNvPr id="5" name="テキスト ボックス 166"/>
          <p:cNvSpPr txBox="1"/>
          <p:nvPr/>
        </p:nvSpPr>
        <p:spPr>
          <a:xfrm>
            <a:off x="5329302" y="2614801"/>
            <a:ext cx="3723872" cy="9529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お申込・お問合せは、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Hamano-</a:t>
            </a:r>
            <a:r>
              <a:rPr kumimoji="1" lang="en-US" altLang="ja-JP" sz="1400" dirty="0" err="1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ya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または</a:t>
            </a:r>
            <a:r>
              <a:rPr kumimoji="1" lang="ja-JP" altLang="en-US" sz="1400" dirty="0" err="1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こぎん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刺し絵糸まで。</a:t>
            </a:r>
          </a:p>
        </p:txBody>
      </p:sp>
      <p:sp>
        <p:nvSpPr>
          <p:cNvPr id="6" name="テキスト ボックス 167"/>
          <p:cNvSpPr txBox="1"/>
          <p:nvPr/>
        </p:nvSpPr>
        <p:spPr>
          <a:xfrm>
            <a:off x="5547727" y="512366"/>
            <a:ext cx="4066387" cy="16923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日時：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年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月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11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日（日）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～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15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参加費：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4,200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円　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　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材料費込。お茶お菓子つき。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会場：　川越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Hamano-</a:t>
            </a:r>
            <a:r>
              <a:rPr kumimoji="1" lang="en-US" altLang="ja-JP" sz="1600" dirty="0" err="1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ya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ja-JP" altLang="en-US" sz="105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876801" y="3791126"/>
            <a:ext cx="4850296" cy="3045123"/>
            <a:chOff x="3848758" y="2843325"/>
            <a:chExt cx="6349304" cy="5912559"/>
          </a:xfrm>
        </p:grpSpPr>
        <p:pic>
          <p:nvPicPr>
            <p:cNvPr id="14" name="図 13" descr="083-0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0820" y="2843325"/>
              <a:ext cx="4704469" cy="5912559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848758" y="3041340"/>
              <a:ext cx="6349304" cy="5386466"/>
              <a:chOff x="3848758" y="3041340"/>
              <a:chExt cx="6349304" cy="5386466"/>
            </a:xfrm>
          </p:grpSpPr>
          <p:sp>
            <p:nvSpPr>
              <p:cNvPr id="16" name="テキスト ボックス 6"/>
              <p:cNvSpPr txBox="1"/>
              <p:nvPr/>
            </p:nvSpPr>
            <p:spPr>
              <a:xfrm>
                <a:off x="3848758" y="3041340"/>
                <a:ext cx="6349304" cy="53864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 </a:t>
                </a:r>
                <a:r>
                  <a:rPr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絵糸</a:t>
                </a:r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伝統の</a:t>
                </a:r>
                <a:r>
                  <a:rPr kumimoji="1" lang="ja-JP" altLang="en-US" sz="14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カラフルに、ライトに。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生活の中で使うぜいたくを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楽しめる雑貨を制作。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オンラインストア・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イベント・ワークショップや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百貨店への出展など。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05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TEL</a:t>
                </a:r>
                <a:r>
                  <a:rPr lang="ja-JP" altLang="en-US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：</a:t>
                </a:r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090-6015-2090</a:t>
                </a:r>
              </a:p>
              <a:p>
                <a:pPr algn="ctr"/>
                <a:r>
                  <a:rPr lang="en-US" altLang="ja-JP" sz="1400" dirty="0" err="1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MAIL:mail@kogin-eito.com</a:t>
                </a:r>
                <a:endParaRPr lang="en-US" altLang="ja-JP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http://kogin-eito.com</a:t>
                </a:r>
                <a:endParaRPr kumimoji="1" lang="ja-JP" altLang="en-US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</p:txBody>
          </p:sp>
          <p:pic>
            <p:nvPicPr>
              <p:cNvPr id="17" name="図 16" descr="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50031" y="3122660"/>
                <a:ext cx="614724" cy="768893"/>
              </a:xfrm>
              <a:prstGeom prst="roundRect">
                <a:avLst>
                  <a:gd name="adj" fmla="val 9276"/>
                </a:avLst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620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2" y="81031"/>
            <a:ext cx="3680484" cy="3486699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90" y="-147629"/>
            <a:ext cx="5727317" cy="7005629"/>
          </a:xfrm>
          <a:prstGeom prst="rect">
            <a:avLst/>
          </a:prstGeom>
        </p:spPr>
      </p:pic>
      <p:sp>
        <p:nvSpPr>
          <p:cNvPr id="5" name="テキスト ボックス 166"/>
          <p:cNvSpPr txBox="1"/>
          <p:nvPr/>
        </p:nvSpPr>
        <p:spPr>
          <a:xfrm>
            <a:off x="5329302" y="2614801"/>
            <a:ext cx="3723872" cy="9529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お申込・お問合せは、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Hamano-</a:t>
            </a:r>
            <a:r>
              <a:rPr kumimoji="1" lang="en-US" altLang="ja-JP" sz="1400" dirty="0" err="1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ya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または</a:t>
            </a:r>
            <a:r>
              <a:rPr kumimoji="1" lang="ja-JP" altLang="en-US" sz="1400" dirty="0" err="1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こぎん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刺し絵糸まで。</a:t>
            </a:r>
          </a:p>
        </p:txBody>
      </p:sp>
      <p:sp>
        <p:nvSpPr>
          <p:cNvPr id="6" name="テキスト ボックス 167"/>
          <p:cNvSpPr txBox="1"/>
          <p:nvPr/>
        </p:nvSpPr>
        <p:spPr>
          <a:xfrm>
            <a:off x="5547727" y="512366"/>
            <a:ext cx="4066387" cy="16923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日時：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年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月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11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日（日）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～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15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参加費：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4,200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円　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　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材料費込。お茶お菓子つき。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会場：　川越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Hamano-</a:t>
            </a:r>
            <a:r>
              <a:rPr kumimoji="1" lang="en-US" altLang="ja-JP" sz="1600" dirty="0" err="1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ya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ja-JP" altLang="en-US" sz="105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876801" y="3791126"/>
            <a:ext cx="4850296" cy="3045123"/>
            <a:chOff x="3848758" y="2843325"/>
            <a:chExt cx="6349304" cy="5912559"/>
          </a:xfrm>
        </p:grpSpPr>
        <p:pic>
          <p:nvPicPr>
            <p:cNvPr id="14" name="図 13" descr="083-0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0820" y="2843325"/>
              <a:ext cx="4704469" cy="5912559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848758" y="3041340"/>
              <a:ext cx="6349304" cy="5386466"/>
              <a:chOff x="3848758" y="3041340"/>
              <a:chExt cx="6349304" cy="5386466"/>
            </a:xfrm>
          </p:grpSpPr>
          <p:sp>
            <p:nvSpPr>
              <p:cNvPr id="16" name="テキスト ボックス 6"/>
              <p:cNvSpPr txBox="1"/>
              <p:nvPr/>
            </p:nvSpPr>
            <p:spPr>
              <a:xfrm>
                <a:off x="3848758" y="3041340"/>
                <a:ext cx="6349304" cy="53864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 </a:t>
                </a:r>
                <a:r>
                  <a:rPr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絵糸</a:t>
                </a:r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伝統の</a:t>
                </a:r>
                <a:r>
                  <a:rPr kumimoji="1" lang="ja-JP" altLang="en-US" sz="14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カラフルに、ライトに。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生活の中で使うぜいたくを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楽しめる雑貨を制作。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オンラインストア・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イベント・ワークショップや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百貨店への出展など。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05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TEL</a:t>
                </a:r>
                <a:r>
                  <a:rPr lang="ja-JP" altLang="en-US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：</a:t>
                </a:r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090-6015-2090</a:t>
                </a:r>
              </a:p>
              <a:p>
                <a:pPr algn="ctr"/>
                <a:r>
                  <a:rPr lang="en-US" altLang="ja-JP" sz="1400" dirty="0" err="1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MAIL:mail@kogin-eito.com</a:t>
                </a:r>
                <a:endParaRPr lang="en-US" altLang="ja-JP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http://kogin-eito.com</a:t>
                </a:r>
                <a:endParaRPr kumimoji="1" lang="ja-JP" altLang="en-US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</p:txBody>
          </p:sp>
          <p:pic>
            <p:nvPicPr>
              <p:cNvPr id="17" name="図 16" descr="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50031" y="3122660"/>
                <a:ext cx="614724" cy="768893"/>
              </a:xfrm>
              <a:prstGeom prst="roundRect">
                <a:avLst>
                  <a:gd name="adj" fmla="val 9276"/>
                </a:avLst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093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2" y="81031"/>
            <a:ext cx="3680484" cy="3486699"/>
          </a:xfrm>
          <a:prstGeom prst="rect">
            <a:avLst/>
          </a:prstGeom>
        </p:spPr>
      </p:pic>
      <p:pic>
        <p:nvPicPr>
          <p:cNvPr id="13" name="図 12"/>
          <p:cNvPicPr preferRelativeResize="0"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90" y="-147629"/>
            <a:ext cx="5727317" cy="7005629"/>
          </a:xfrm>
          <a:prstGeom prst="rect">
            <a:avLst/>
          </a:prstGeom>
        </p:spPr>
      </p:pic>
      <p:sp>
        <p:nvSpPr>
          <p:cNvPr id="5" name="テキスト ボックス 166"/>
          <p:cNvSpPr txBox="1"/>
          <p:nvPr/>
        </p:nvSpPr>
        <p:spPr>
          <a:xfrm>
            <a:off x="5329302" y="2614801"/>
            <a:ext cx="3723872" cy="95292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お申込・お問合せは、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Hamano-</a:t>
            </a:r>
            <a:r>
              <a:rPr kumimoji="1" lang="en-US" altLang="ja-JP" sz="1400" dirty="0" err="1">
                <a:solidFill>
                  <a:schemeClr val="accent4">
                    <a:lumMod val="50000"/>
                  </a:schemeClr>
                </a:solidFill>
                <a:latin typeface="Gadugi" panose="020B0502040204020203" pitchFamily="34" charset="0"/>
                <a:ea typeface="HG教科書体" panose="02020609000000000000" pitchFamily="17" charset="-128"/>
                <a:cs typeface="Courier New" panose="02070309020205020404" pitchFamily="49" charset="0"/>
              </a:rPr>
              <a:t>ya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または</a:t>
            </a:r>
            <a:r>
              <a:rPr kumimoji="1" lang="ja-JP" altLang="en-US" sz="1400" dirty="0" err="1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こぎん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刺し絵糸まで。</a:t>
            </a:r>
          </a:p>
        </p:txBody>
      </p:sp>
      <p:sp>
        <p:nvSpPr>
          <p:cNvPr id="6" name="テキスト ボックス 167"/>
          <p:cNvSpPr txBox="1"/>
          <p:nvPr/>
        </p:nvSpPr>
        <p:spPr>
          <a:xfrm>
            <a:off x="5547727" y="512366"/>
            <a:ext cx="4066387" cy="169232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日時：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2016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年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月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11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日（日）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～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15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：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30</a:t>
            </a: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参加費：　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4,200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円　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　　　　　</a:t>
            </a:r>
            <a:r>
              <a:rPr kumimoji="1" lang="ja-JP" altLang="en-US" sz="14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材料費込。お茶お菓子つき。</a:t>
            </a:r>
            <a:endParaRPr kumimoji="1" lang="en-US" altLang="ja-JP" sz="14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会場：　川越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Hamano-</a:t>
            </a:r>
            <a:r>
              <a:rPr kumimoji="1" lang="en-US" altLang="ja-JP" sz="1600" dirty="0" err="1">
                <a:solidFill>
                  <a:schemeClr val="accent4">
                    <a:lumMod val="50000"/>
                  </a:schemeClr>
                </a:solidFill>
                <a:latin typeface="はんなり明朝" panose="02000600000000000000" pitchFamily="50" charset="-128"/>
                <a:ea typeface="はんなり明朝" panose="02000600000000000000" pitchFamily="50" charset="-128"/>
              </a:rPr>
              <a:t>ya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はんなり明朝" panose="02000600000000000000" pitchFamily="50" charset="-128"/>
              <a:ea typeface="はんなり明朝" panose="02000600000000000000" pitchFamily="50" charset="-128"/>
            </a:endParaRPr>
          </a:p>
          <a:p>
            <a:endParaRPr kumimoji="1" lang="en-US" altLang="ja-JP" sz="1050" dirty="0"/>
          </a:p>
          <a:p>
            <a:endParaRPr kumimoji="1" lang="en-US" altLang="ja-JP" sz="1050" dirty="0"/>
          </a:p>
          <a:p>
            <a:endParaRPr kumimoji="1" lang="ja-JP" altLang="en-US" sz="105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876801" y="3791126"/>
            <a:ext cx="4850296" cy="3045123"/>
            <a:chOff x="3848758" y="2843325"/>
            <a:chExt cx="6349304" cy="5912559"/>
          </a:xfrm>
        </p:grpSpPr>
        <p:pic>
          <p:nvPicPr>
            <p:cNvPr id="14" name="図 13" descr="083-0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0820" y="2843325"/>
              <a:ext cx="4704469" cy="5912559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3848758" y="3041340"/>
              <a:ext cx="6349304" cy="5386466"/>
              <a:chOff x="3848758" y="3041340"/>
              <a:chExt cx="6349304" cy="5386466"/>
            </a:xfrm>
          </p:grpSpPr>
          <p:sp>
            <p:nvSpPr>
              <p:cNvPr id="16" name="テキスト ボックス 6"/>
              <p:cNvSpPr txBox="1"/>
              <p:nvPr/>
            </p:nvSpPr>
            <p:spPr>
              <a:xfrm>
                <a:off x="3848758" y="3041340"/>
                <a:ext cx="6349304" cy="53864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6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 </a:t>
                </a:r>
                <a:r>
                  <a:rPr lang="ja-JP" altLang="en-US" sz="16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絵糸</a:t>
                </a:r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6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伝統の</a:t>
                </a:r>
                <a:r>
                  <a:rPr kumimoji="1" lang="ja-JP" altLang="en-US" sz="1400" dirty="0" err="1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こぎん</a:t>
                </a:r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刺しを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カラフルに、ライトに。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生活の中で使うぜいたくを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楽しめる雑貨を制作。</a:t>
                </a:r>
                <a:endParaRPr kumimoji="1"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オンラインストア・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イベント・ワークショップや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ja-JP" altLang="en-US" sz="1400" dirty="0">
                    <a:solidFill>
                      <a:schemeClr val="accent3">
                        <a:lumMod val="50000"/>
                      </a:schemeClr>
                    </a:solidFill>
                    <a:latin typeface="はんなり明朝" pitchFamily="50" charset="-128"/>
                    <a:ea typeface="はんなり明朝" pitchFamily="50" charset="-128"/>
                  </a:rPr>
                  <a:t>百貨店への出展など。</a:t>
                </a:r>
                <a:endParaRPr lang="en-US" altLang="ja-JP" sz="140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endParaRPr lang="en-US" altLang="ja-JP" sz="1050" dirty="0">
                  <a:solidFill>
                    <a:schemeClr val="accent3">
                      <a:lumMod val="50000"/>
                    </a:schemeClr>
                  </a:solidFill>
                  <a:latin typeface="はんなり明朝" pitchFamily="50" charset="-128"/>
                  <a:ea typeface="はんなり明朝" pitchFamily="50" charset="-128"/>
                </a:endParaRPr>
              </a:p>
              <a:p>
                <a:pPr algn="ctr"/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TEL</a:t>
                </a:r>
                <a:r>
                  <a:rPr lang="ja-JP" altLang="en-US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：</a:t>
                </a:r>
                <a:r>
                  <a:rPr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090-6015-2090</a:t>
                </a:r>
              </a:p>
              <a:p>
                <a:pPr algn="ctr"/>
                <a:r>
                  <a:rPr lang="en-US" altLang="ja-JP" sz="1400" dirty="0" err="1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MAIL:mail@kogin-eito.com</a:t>
                </a:r>
                <a:endParaRPr lang="en-US" altLang="ja-JP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rgbClr val="0070C0"/>
                    </a:solidFill>
                    <a:latin typeface="07ロゴたいぷゴシック7" pitchFamily="50" charset="-128"/>
                    <a:ea typeface="07ロゴたいぷゴシック7" pitchFamily="50" charset="-128"/>
                    <a:cs typeface="Aharoni" pitchFamily="2" charset="-79"/>
                  </a:rPr>
                  <a:t>http://kogin-eito.com</a:t>
                </a:r>
                <a:endParaRPr kumimoji="1" lang="ja-JP" altLang="en-US" sz="1400" dirty="0">
                  <a:solidFill>
                    <a:srgbClr val="0070C0"/>
                  </a:solidFill>
                  <a:latin typeface="07ロゴたいぷゴシック7" pitchFamily="50" charset="-128"/>
                  <a:ea typeface="07ロゴたいぷゴシック7" pitchFamily="50" charset="-128"/>
                  <a:cs typeface="Aharoni" pitchFamily="2" charset="-79"/>
                </a:endParaRPr>
              </a:p>
            </p:txBody>
          </p:sp>
          <p:pic>
            <p:nvPicPr>
              <p:cNvPr id="17" name="図 16" descr="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50031" y="3122660"/>
                <a:ext cx="614724" cy="768893"/>
              </a:xfrm>
              <a:prstGeom prst="roundRect">
                <a:avLst>
                  <a:gd name="adj" fmla="val 9276"/>
                </a:avLst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2833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844</Words>
  <Application>Microsoft Office PowerPoint</Application>
  <PresentationFormat>画面に合わせる (4:3)</PresentationFormat>
  <Paragraphs>196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07ロゴたいぷゴシック7</vt:lpstr>
      <vt:lpstr>Aharoni</vt:lpstr>
      <vt:lpstr>AR P丸ゴシック体M</vt:lpstr>
      <vt:lpstr>HG教科書体</vt:lpstr>
      <vt:lpstr>はんなり明朝</vt:lpstr>
      <vt:lpstr>游ゴシック</vt:lpstr>
      <vt:lpstr>游ゴシック Light</vt:lpstr>
      <vt:lpstr>Arial</vt:lpstr>
      <vt:lpstr>Calibri</vt:lpstr>
      <vt:lpstr>Calibri Light</vt:lpstr>
      <vt:lpstr>Courier New</vt:lpstr>
      <vt:lpstr>Gadugi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こぎん刺し絵糸</dc:creator>
  <cp:lastModifiedBy>こぎん刺し絵糸</cp:lastModifiedBy>
  <cp:revision>20</cp:revision>
  <cp:lastPrinted>2016-08-30T04:22:12Z</cp:lastPrinted>
  <dcterms:created xsi:type="dcterms:W3CDTF">2016-08-30T02:52:59Z</dcterms:created>
  <dcterms:modified xsi:type="dcterms:W3CDTF">2016-11-03T01:35:34Z</dcterms:modified>
</cp:coreProperties>
</file>